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713708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2575645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423922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388721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1903679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2032912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2378879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1068499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328791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3559986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B46A380-0CD5-4863-A300-F6C30C8AF02B}" type="datetimeFigureOut">
              <a:rPr lang="en-US" smtClean="0"/>
              <a:t>3/27/2017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3AFDC9-2121-47AD-8C15-3FD7957EA7B0}" type="slidenum">
              <a:rPr lang="en-US" smtClean="0"/>
              <a:t>‹#›</a:t>
            </a:fld>
            <a:endParaRPr lang="en-US" dirty="0"/>
          </a:p>
        </p:txBody>
      </p:sp>
    </p:spTree>
    <p:extLst>
      <p:ext uri="{BB962C8B-B14F-4D97-AF65-F5344CB8AC3E}">
        <p14:creationId xmlns:p14="http://schemas.microsoft.com/office/powerpoint/2010/main" val="3228266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46A380-0CD5-4863-A300-F6C30C8AF02B}" type="datetimeFigureOut">
              <a:rPr lang="en-US" smtClean="0"/>
              <a:t>3/27/2017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AFDC9-2121-47AD-8C15-3FD7957EA7B0}" type="slidenum">
              <a:rPr lang="en-US" smtClean="0"/>
              <a:t>‹#›</a:t>
            </a:fld>
            <a:endParaRPr lang="en-US" dirty="0"/>
          </a:p>
        </p:txBody>
      </p:sp>
    </p:spTree>
    <p:extLst>
      <p:ext uri="{BB962C8B-B14F-4D97-AF65-F5344CB8AC3E}">
        <p14:creationId xmlns:p14="http://schemas.microsoft.com/office/powerpoint/2010/main" val="2195388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Unit 7, Part 4 Notes: Pedigrees</a:t>
            </a:r>
            <a:endParaRPr lang="en-US" b="1" dirty="0"/>
          </a:p>
        </p:txBody>
      </p:sp>
      <p:sp>
        <p:nvSpPr>
          <p:cNvPr id="3" name="Subtitle 2"/>
          <p:cNvSpPr>
            <a:spLocks noGrp="1"/>
          </p:cNvSpPr>
          <p:nvPr>
            <p:ph type="subTitle" idx="1"/>
          </p:nvPr>
        </p:nvSpPr>
        <p:spPr/>
        <p:txBody>
          <a:bodyPr>
            <a:normAutofit/>
          </a:bodyPr>
          <a:lstStyle/>
          <a:p>
            <a:r>
              <a:rPr lang="en-US" sz="3200" dirty="0" smtClean="0"/>
              <a:t>Pre-AP Biology, Mrs. Krouse</a:t>
            </a:r>
            <a:endParaRPr lang="en-US" sz="3200" dirty="0"/>
          </a:p>
        </p:txBody>
      </p:sp>
    </p:spTree>
    <p:extLst>
      <p:ext uri="{BB962C8B-B14F-4D97-AF65-F5344CB8AC3E}">
        <p14:creationId xmlns:p14="http://schemas.microsoft.com/office/powerpoint/2010/main" val="802230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3880" y="610778"/>
            <a:ext cx="6790509" cy="4351338"/>
          </a:xfrm>
        </p:spPr>
        <p:txBody>
          <a:bodyPr/>
          <a:lstStyle/>
          <a:p>
            <a:pPr marL="0" indent="0">
              <a:buNone/>
            </a:pPr>
            <a:r>
              <a:rPr lang="en-US" dirty="0" smtClean="0"/>
              <a:t>9. Punnett square predicted frequencies vs. frequencies in real families</a:t>
            </a:r>
          </a:p>
          <a:p>
            <a:pPr marL="0" indent="0">
              <a:buNone/>
            </a:pPr>
            <a:endParaRPr lang="en-US" dirty="0"/>
          </a:p>
          <a:p>
            <a:pPr marL="0" indent="0">
              <a:buNone/>
            </a:pPr>
            <a:r>
              <a:rPr lang="en-US" dirty="0" smtClean="0"/>
              <a:t>For the pedigree to the right, the parents must both have the genotype Aa</a:t>
            </a:r>
          </a:p>
          <a:p>
            <a:pPr marL="0" indent="0">
              <a:buNone/>
            </a:pPr>
            <a:endParaRPr lang="en-US" dirty="0"/>
          </a:p>
          <a:p>
            <a:pPr marL="0" indent="0">
              <a:buNone/>
            </a:pPr>
            <a:r>
              <a:rPr lang="en-US" dirty="0" smtClean="0"/>
              <a:t>Punnett square between two Aa parents shown to the right</a:t>
            </a:r>
          </a:p>
        </p:txBody>
      </p:sp>
      <p:pic>
        <p:nvPicPr>
          <p:cNvPr id="4" name="Picture 3"/>
          <p:cNvPicPr/>
          <p:nvPr/>
        </p:nvPicPr>
        <p:blipFill>
          <a:blip r:embed="rId2" cstate="print"/>
          <a:srcRect/>
          <a:stretch>
            <a:fillRect/>
          </a:stretch>
        </p:blipFill>
        <p:spPr bwMode="auto">
          <a:xfrm>
            <a:off x="8320359" y="824706"/>
            <a:ext cx="3397024" cy="1961741"/>
          </a:xfrm>
          <a:prstGeom prst="rect">
            <a:avLst/>
          </a:prstGeom>
          <a:noFill/>
          <a:ln w="9525">
            <a:noFill/>
            <a:miter lim="800000"/>
            <a:headEnd/>
            <a:tailEnd/>
          </a:ln>
        </p:spPr>
      </p:pic>
      <p:pic>
        <p:nvPicPr>
          <p:cNvPr id="6" name="Picture 5"/>
          <p:cNvPicPr>
            <a:picLocks noChangeAspect="1"/>
          </p:cNvPicPr>
          <p:nvPr/>
        </p:nvPicPr>
        <p:blipFill>
          <a:blip r:embed="rId3"/>
          <a:stretch>
            <a:fillRect/>
          </a:stretch>
        </p:blipFill>
        <p:spPr>
          <a:xfrm>
            <a:off x="7645962" y="3380014"/>
            <a:ext cx="4071421" cy="1923506"/>
          </a:xfrm>
          <a:prstGeom prst="rect">
            <a:avLst/>
          </a:prstGeom>
        </p:spPr>
      </p:pic>
    </p:spTree>
    <p:extLst>
      <p:ext uri="{BB962C8B-B14F-4D97-AF65-F5344CB8AC3E}">
        <p14:creationId xmlns:p14="http://schemas.microsoft.com/office/powerpoint/2010/main" val="1439067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2918" y="416605"/>
            <a:ext cx="10591800" cy="4351338"/>
          </a:xfrm>
        </p:spPr>
        <p:txBody>
          <a:bodyPr/>
          <a:lstStyle/>
          <a:p>
            <a:pPr marL="0" indent="0">
              <a:buNone/>
            </a:pPr>
            <a:r>
              <a:rPr lang="en-US" dirty="0" smtClean="0"/>
              <a:t>10. </a:t>
            </a:r>
            <a:r>
              <a:rPr lang="en-US" b="1" dirty="0" smtClean="0"/>
              <a:t>X-linked Recessive Traits: </a:t>
            </a:r>
            <a:r>
              <a:rPr lang="en-US" dirty="0" smtClean="0"/>
              <a:t>controlled by a recessive allele on the X chromosome (ex: red-green color blindness).  There will be more males with these traits than females!</a:t>
            </a:r>
          </a:p>
          <a:p>
            <a:pPr marL="0" indent="0">
              <a:buNone/>
            </a:pPr>
            <a:r>
              <a:rPr lang="en-US" dirty="0" smtClean="0"/>
              <a:t>11. Allele Labels: </a:t>
            </a:r>
          </a:p>
        </p:txBody>
      </p:sp>
      <p:pic>
        <p:nvPicPr>
          <p:cNvPr id="4" name="Picture 3"/>
          <p:cNvPicPr>
            <a:picLocks noChangeAspect="1"/>
          </p:cNvPicPr>
          <p:nvPr/>
        </p:nvPicPr>
        <p:blipFill>
          <a:blip r:embed="rId2"/>
          <a:stretch>
            <a:fillRect/>
          </a:stretch>
        </p:blipFill>
        <p:spPr>
          <a:xfrm>
            <a:off x="326164" y="2316184"/>
            <a:ext cx="11342088" cy="1929244"/>
          </a:xfrm>
          <a:prstGeom prst="rect">
            <a:avLst/>
          </a:prstGeom>
        </p:spPr>
      </p:pic>
    </p:spTree>
    <p:extLst>
      <p:ext uri="{BB962C8B-B14F-4D97-AF65-F5344CB8AC3E}">
        <p14:creationId xmlns:p14="http://schemas.microsoft.com/office/powerpoint/2010/main" val="2809443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1629" y="375647"/>
            <a:ext cx="5915297" cy="4351338"/>
          </a:xfrm>
        </p:spPr>
        <p:txBody>
          <a:bodyPr/>
          <a:lstStyle/>
          <a:p>
            <a:pPr marL="0" indent="0">
              <a:buNone/>
            </a:pPr>
            <a:r>
              <a:rPr lang="en-US" dirty="0" smtClean="0"/>
              <a:t>12. Determining genotypes in an X-linked recessive pedigree: </a:t>
            </a:r>
          </a:p>
          <a:p>
            <a:pPr marL="0" indent="0">
              <a:buNone/>
            </a:pPr>
            <a:endParaRPr lang="en-US" dirty="0" smtClean="0"/>
          </a:p>
          <a:p>
            <a:pPr marL="0" indent="0">
              <a:buNone/>
            </a:pPr>
            <a:r>
              <a:rPr lang="en-US" b="1" dirty="0" smtClean="0"/>
              <a:t>I-2: </a:t>
            </a:r>
            <a:r>
              <a:rPr lang="en-US" dirty="0" smtClean="0"/>
              <a:t>X</a:t>
            </a:r>
            <a:r>
              <a:rPr lang="en-US" baseline="30000" dirty="0" smtClean="0"/>
              <a:t>A</a:t>
            </a:r>
            <a:r>
              <a:rPr lang="en-US" dirty="0" smtClean="0"/>
              <a:t>Y</a:t>
            </a:r>
          </a:p>
          <a:p>
            <a:pPr marL="0" indent="0">
              <a:buNone/>
            </a:pPr>
            <a:r>
              <a:rPr lang="en-US" b="1" dirty="0" smtClean="0"/>
              <a:t>II-2: </a:t>
            </a:r>
            <a:r>
              <a:rPr lang="en-US" dirty="0" err="1" smtClean="0"/>
              <a:t>X</a:t>
            </a:r>
            <a:r>
              <a:rPr lang="en-US" baseline="30000" dirty="0" err="1" smtClean="0"/>
              <a:t>a</a:t>
            </a:r>
            <a:r>
              <a:rPr lang="en-US" dirty="0" err="1" smtClean="0"/>
              <a:t>Y</a:t>
            </a:r>
            <a:endParaRPr lang="en-US" dirty="0" smtClean="0"/>
          </a:p>
          <a:p>
            <a:pPr marL="0" indent="0">
              <a:buNone/>
            </a:pPr>
            <a:r>
              <a:rPr lang="en-US" b="1" dirty="0" smtClean="0"/>
              <a:t>I-1: </a:t>
            </a:r>
            <a:r>
              <a:rPr lang="en-US" dirty="0" err="1" smtClean="0"/>
              <a:t>X</a:t>
            </a:r>
            <a:r>
              <a:rPr lang="en-US" baseline="30000" dirty="0" err="1"/>
              <a:t>A</a:t>
            </a:r>
            <a:r>
              <a:rPr lang="en-US" dirty="0" err="1" smtClean="0"/>
              <a:t>X</a:t>
            </a:r>
            <a:r>
              <a:rPr lang="en-US" baseline="30000" dirty="0" err="1" smtClean="0"/>
              <a:t>a</a:t>
            </a:r>
            <a:endParaRPr lang="en-US" dirty="0" smtClean="0"/>
          </a:p>
          <a:p>
            <a:pPr marL="0" indent="0">
              <a:buNone/>
            </a:pPr>
            <a:r>
              <a:rPr lang="en-US" b="1" dirty="0" smtClean="0"/>
              <a:t>II-1: </a:t>
            </a:r>
            <a:r>
              <a:rPr lang="en-US" dirty="0" smtClean="0"/>
              <a:t>X</a:t>
            </a:r>
            <a:r>
              <a:rPr lang="en-US" baseline="30000" dirty="0" smtClean="0"/>
              <a:t>A</a:t>
            </a:r>
            <a:r>
              <a:rPr lang="en-US" dirty="0" smtClean="0"/>
              <a:t>X</a:t>
            </a:r>
            <a:r>
              <a:rPr lang="en-US" baseline="30000" dirty="0"/>
              <a:t>A</a:t>
            </a:r>
            <a:r>
              <a:rPr lang="en-US" dirty="0" smtClean="0"/>
              <a:t> or </a:t>
            </a:r>
            <a:r>
              <a:rPr lang="en-US" dirty="0" err="1" smtClean="0"/>
              <a:t>X</a:t>
            </a:r>
            <a:r>
              <a:rPr lang="en-US" baseline="30000" dirty="0" err="1" smtClean="0"/>
              <a:t>A</a:t>
            </a:r>
            <a:r>
              <a:rPr lang="en-US" dirty="0" err="1" smtClean="0"/>
              <a:t>X</a:t>
            </a:r>
            <a:r>
              <a:rPr lang="en-US" baseline="30000" dirty="0" err="1" smtClean="0"/>
              <a:t>a</a:t>
            </a:r>
            <a:r>
              <a:rPr lang="en-US" baseline="30000" dirty="0" smtClean="0"/>
              <a:t> </a:t>
            </a:r>
            <a:endParaRPr lang="en-US" dirty="0" smtClean="0"/>
          </a:p>
          <a:p>
            <a:pPr marL="0" indent="0">
              <a:buNone/>
            </a:pPr>
            <a:endParaRPr lang="en-US" dirty="0"/>
          </a:p>
          <a:p>
            <a:pPr marL="0" indent="0">
              <a:buNone/>
            </a:pPr>
            <a:endParaRPr lang="en-US" dirty="0"/>
          </a:p>
        </p:txBody>
      </p:sp>
      <p:pic>
        <p:nvPicPr>
          <p:cNvPr id="4" name="Picture 3"/>
          <p:cNvPicPr/>
          <p:nvPr/>
        </p:nvPicPr>
        <p:blipFill>
          <a:blip r:embed="rId2" cstate="print"/>
          <a:stretch>
            <a:fillRect/>
          </a:stretch>
        </p:blipFill>
        <p:spPr>
          <a:xfrm>
            <a:off x="7043464" y="445020"/>
            <a:ext cx="3955462" cy="3145336"/>
          </a:xfrm>
          <a:prstGeom prst="rect">
            <a:avLst/>
          </a:prstGeom>
        </p:spPr>
      </p:pic>
    </p:spTree>
    <p:extLst>
      <p:ext uri="{BB962C8B-B14F-4D97-AF65-F5344CB8AC3E}">
        <p14:creationId xmlns:p14="http://schemas.microsoft.com/office/powerpoint/2010/main" val="126793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9823" y="728345"/>
            <a:ext cx="3955868" cy="4351338"/>
          </a:xfrm>
        </p:spPr>
        <p:txBody>
          <a:bodyPr/>
          <a:lstStyle/>
          <a:p>
            <a:pPr marL="0" indent="0">
              <a:buNone/>
            </a:pPr>
            <a:r>
              <a:rPr lang="en-US" dirty="0" smtClean="0"/>
              <a:t>13. Example problem (identifying the genotypes of people shown in an </a:t>
            </a:r>
            <a:r>
              <a:rPr lang="en-US" dirty="0" smtClean="0"/>
              <a:t>X-linked recessive p</a:t>
            </a:r>
            <a:r>
              <a:rPr lang="en-US" dirty="0" smtClean="0"/>
              <a:t>edigree)</a:t>
            </a:r>
          </a:p>
          <a:p>
            <a:endParaRPr lang="en-US" dirty="0"/>
          </a:p>
        </p:txBody>
      </p:sp>
      <p:pic>
        <p:nvPicPr>
          <p:cNvPr id="4" name="Picture 3"/>
          <p:cNvPicPr/>
          <p:nvPr/>
        </p:nvPicPr>
        <p:blipFill>
          <a:blip r:embed="rId2" cstate="print"/>
          <a:srcRect/>
          <a:stretch>
            <a:fillRect/>
          </a:stretch>
        </p:blipFill>
        <p:spPr bwMode="auto">
          <a:xfrm>
            <a:off x="5081451" y="564174"/>
            <a:ext cx="6335487" cy="4896099"/>
          </a:xfrm>
          <a:prstGeom prst="rect">
            <a:avLst/>
          </a:prstGeom>
          <a:noFill/>
          <a:ln w="9525">
            <a:noFill/>
            <a:miter lim="800000"/>
            <a:headEnd/>
            <a:tailEnd/>
          </a:ln>
        </p:spPr>
      </p:pic>
    </p:spTree>
    <p:extLst>
      <p:ext uri="{BB962C8B-B14F-4D97-AF65-F5344CB8AC3E}">
        <p14:creationId xmlns:p14="http://schemas.microsoft.com/office/powerpoint/2010/main" val="356448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4509" y="741407"/>
            <a:ext cx="10515600" cy="4351338"/>
          </a:xfrm>
        </p:spPr>
        <p:txBody>
          <a:bodyPr/>
          <a:lstStyle/>
          <a:p>
            <a:pPr marL="0" indent="0">
              <a:buNone/>
            </a:pPr>
            <a:r>
              <a:rPr lang="en-US" dirty="0" smtClean="0"/>
              <a:t>14. </a:t>
            </a:r>
            <a:r>
              <a:rPr lang="en-US" b="1" dirty="0" smtClean="0"/>
              <a:t>X-linked Dominant Traits: </a:t>
            </a:r>
            <a:r>
              <a:rPr lang="en-US" dirty="0" smtClean="0"/>
              <a:t>controlled by a dominant allele on the X chromosome (ex: rickets).  There will not be more males with these traits than females!</a:t>
            </a:r>
          </a:p>
          <a:p>
            <a:pPr marL="0" indent="0">
              <a:buNone/>
            </a:pPr>
            <a:r>
              <a:rPr lang="en-US" dirty="0" smtClean="0"/>
              <a:t>15. Allele Labels: </a:t>
            </a:r>
          </a:p>
          <a:p>
            <a:pPr marL="0" indent="0">
              <a:buNone/>
            </a:pPr>
            <a:endParaRPr lang="en-US" dirty="0"/>
          </a:p>
        </p:txBody>
      </p:sp>
      <p:pic>
        <p:nvPicPr>
          <p:cNvPr id="4" name="Picture 3"/>
          <p:cNvPicPr>
            <a:picLocks noChangeAspect="1"/>
          </p:cNvPicPr>
          <p:nvPr/>
        </p:nvPicPr>
        <p:blipFill>
          <a:blip r:embed="rId2"/>
          <a:stretch>
            <a:fillRect/>
          </a:stretch>
        </p:blipFill>
        <p:spPr>
          <a:xfrm>
            <a:off x="694509" y="2603568"/>
            <a:ext cx="10845574" cy="1815096"/>
          </a:xfrm>
          <a:prstGeom prst="rect">
            <a:avLst/>
          </a:prstGeom>
        </p:spPr>
      </p:pic>
    </p:spTree>
    <p:extLst>
      <p:ext uri="{BB962C8B-B14F-4D97-AF65-F5344CB8AC3E}">
        <p14:creationId xmlns:p14="http://schemas.microsoft.com/office/powerpoint/2010/main" val="3729912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4955" y="832848"/>
            <a:ext cx="5066211" cy="4351338"/>
          </a:xfrm>
        </p:spPr>
        <p:txBody>
          <a:bodyPr/>
          <a:lstStyle/>
          <a:p>
            <a:pPr marL="0" indent="0">
              <a:buNone/>
            </a:pPr>
            <a:r>
              <a:rPr lang="en-US" dirty="0" smtClean="0"/>
              <a:t>16. Determining the genotypes in an X-linked dominant pedigree: </a:t>
            </a:r>
          </a:p>
          <a:p>
            <a:pPr marL="0" indent="0">
              <a:buNone/>
            </a:pPr>
            <a:endParaRPr lang="en-US" dirty="0"/>
          </a:p>
          <a:p>
            <a:pPr marL="0" indent="0">
              <a:buNone/>
            </a:pPr>
            <a:r>
              <a:rPr lang="en-US" b="1" dirty="0" smtClean="0"/>
              <a:t>Father: </a:t>
            </a:r>
            <a:r>
              <a:rPr lang="en-US" dirty="0" smtClean="0"/>
              <a:t>X</a:t>
            </a:r>
            <a:r>
              <a:rPr lang="en-US" baseline="30000" dirty="0" smtClean="0"/>
              <a:t>A</a:t>
            </a:r>
            <a:r>
              <a:rPr lang="en-US" dirty="0" smtClean="0"/>
              <a:t>Y</a:t>
            </a:r>
          </a:p>
          <a:p>
            <a:pPr marL="0" indent="0">
              <a:buNone/>
            </a:pPr>
            <a:r>
              <a:rPr lang="en-US" b="1" dirty="0" smtClean="0"/>
              <a:t>Son: </a:t>
            </a:r>
            <a:r>
              <a:rPr lang="en-US" dirty="0" err="1" smtClean="0"/>
              <a:t>X</a:t>
            </a:r>
            <a:r>
              <a:rPr lang="en-US" baseline="30000" dirty="0" err="1" smtClean="0"/>
              <a:t>a</a:t>
            </a:r>
            <a:r>
              <a:rPr lang="en-US" dirty="0" err="1" smtClean="0"/>
              <a:t>Y</a:t>
            </a:r>
            <a:endParaRPr lang="en-US" dirty="0" smtClean="0"/>
          </a:p>
          <a:p>
            <a:pPr marL="0" indent="0">
              <a:buNone/>
            </a:pPr>
            <a:r>
              <a:rPr lang="en-US" b="1" dirty="0" smtClean="0"/>
              <a:t>Mother: </a:t>
            </a:r>
            <a:r>
              <a:rPr lang="en-US" dirty="0" err="1" smtClean="0"/>
              <a:t>X</a:t>
            </a:r>
            <a:r>
              <a:rPr lang="en-US" baseline="30000" dirty="0" err="1"/>
              <a:t>a</a:t>
            </a:r>
            <a:r>
              <a:rPr lang="en-US" dirty="0" err="1" smtClean="0"/>
              <a:t>X</a:t>
            </a:r>
            <a:r>
              <a:rPr lang="en-US" baseline="30000" dirty="0" err="1" smtClean="0"/>
              <a:t>a</a:t>
            </a:r>
            <a:r>
              <a:rPr lang="en-US" baseline="30000" dirty="0" smtClean="0"/>
              <a:t> </a:t>
            </a:r>
            <a:endParaRPr lang="en-US" dirty="0" smtClean="0"/>
          </a:p>
          <a:p>
            <a:pPr marL="0" indent="0">
              <a:buNone/>
            </a:pPr>
            <a:r>
              <a:rPr lang="en-US" b="1" dirty="0" smtClean="0"/>
              <a:t>Daughter:</a:t>
            </a:r>
            <a:r>
              <a:rPr lang="en-US" dirty="0" smtClean="0"/>
              <a:t> </a:t>
            </a:r>
            <a:r>
              <a:rPr lang="en-US" dirty="0" err="1" smtClean="0"/>
              <a:t>X</a:t>
            </a:r>
            <a:r>
              <a:rPr lang="en-US" baseline="30000" dirty="0" err="1" smtClean="0"/>
              <a:t>A</a:t>
            </a:r>
            <a:r>
              <a:rPr lang="en-US" dirty="0" err="1" smtClean="0"/>
              <a:t>X</a:t>
            </a:r>
            <a:r>
              <a:rPr lang="en-US" baseline="30000" dirty="0" err="1" smtClean="0"/>
              <a:t>a</a:t>
            </a:r>
            <a:r>
              <a:rPr lang="en-US" baseline="30000" dirty="0" smtClean="0"/>
              <a:t> </a:t>
            </a:r>
            <a:endParaRPr lang="en-US" dirty="0" smtClean="0"/>
          </a:p>
          <a:p>
            <a:pPr marL="0" indent="0">
              <a:buNone/>
            </a:pPr>
            <a:endParaRPr lang="en-US" dirty="0"/>
          </a:p>
        </p:txBody>
      </p:sp>
      <p:pic>
        <p:nvPicPr>
          <p:cNvPr id="4" name="Picture 3"/>
          <p:cNvPicPr/>
          <p:nvPr/>
        </p:nvPicPr>
        <p:blipFill>
          <a:blip r:embed="rId2" cstate="print"/>
          <a:srcRect/>
          <a:stretch>
            <a:fillRect/>
          </a:stretch>
        </p:blipFill>
        <p:spPr bwMode="auto">
          <a:xfrm>
            <a:off x="7901803" y="1463063"/>
            <a:ext cx="2875054" cy="3090908"/>
          </a:xfrm>
          <a:prstGeom prst="rect">
            <a:avLst/>
          </a:prstGeom>
          <a:noFill/>
          <a:ln w="9525">
            <a:noFill/>
            <a:miter lim="800000"/>
            <a:headEnd/>
            <a:tailEnd/>
          </a:ln>
        </p:spPr>
      </p:pic>
    </p:spTree>
    <p:extLst>
      <p:ext uri="{BB962C8B-B14F-4D97-AF65-F5344CB8AC3E}">
        <p14:creationId xmlns:p14="http://schemas.microsoft.com/office/powerpoint/2010/main" val="4286301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007" y="584654"/>
            <a:ext cx="4752702" cy="4351338"/>
          </a:xfrm>
        </p:spPr>
        <p:txBody>
          <a:bodyPr/>
          <a:lstStyle/>
          <a:p>
            <a:pPr marL="0" indent="0">
              <a:buNone/>
            </a:pPr>
            <a:r>
              <a:rPr lang="en-US" dirty="0" smtClean="0"/>
              <a:t>17. Example problem (identifying the genotypes of people shown in an X-linked dominant pedigree)</a:t>
            </a:r>
          </a:p>
          <a:p>
            <a:pPr marL="0" indent="0">
              <a:buNone/>
            </a:pPr>
            <a:endParaRPr lang="en-US" dirty="0"/>
          </a:p>
        </p:txBody>
      </p:sp>
      <p:pic>
        <p:nvPicPr>
          <p:cNvPr id="4" name="Picture 3"/>
          <p:cNvPicPr/>
          <p:nvPr/>
        </p:nvPicPr>
        <p:blipFill>
          <a:blip r:embed="rId2" cstate="print"/>
          <a:srcRect/>
          <a:stretch>
            <a:fillRect/>
          </a:stretch>
        </p:blipFill>
        <p:spPr bwMode="auto">
          <a:xfrm>
            <a:off x="5342709" y="800872"/>
            <a:ext cx="5695405" cy="4920659"/>
          </a:xfrm>
          <a:prstGeom prst="rect">
            <a:avLst/>
          </a:prstGeom>
          <a:noFill/>
          <a:ln w="9525">
            <a:noFill/>
            <a:miter lim="800000"/>
            <a:headEnd/>
            <a:tailEnd/>
          </a:ln>
        </p:spPr>
      </p:pic>
    </p:spTree>
    <p:extLst>
      <p:ext uri="{BB962C8B-B14F-4D97-AF65-F5344CB8AC3E}">
        <p14:creationId xmlns:p14="http://schemas.microsoft.com/office/powerpoint/2010/main" val="1282719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What types of questions might I be asked about pedigrees on a test? </a:t>
            </a:r>
            <a:endParaRPr lang="en-US" dirty="0"/>
          </a:p>
        </p:txBody>
      </p:sp>
      <p:sp>
        <p:nvSpPr>
          <p:cNvPr id="3" name="Content Placeholder 2"/>
          <p:cNvSpPr>
            <a:spLocks noGrp="1"/>
          </p:cNvSpPr>
          <p:nvPr>
            <p:ph idx="1"/>
          </p:nvPr>
        </p:nvSpPr>
        <p:spPr/>
        <p:txBody>
          <a:bodyPr/>
          <a:lstStyle/>
          <a:p>
            <a:pPr marL="514350" indent="-514350">
              <a:buAutoNum type="arabicPeriod"/>
            </a:pPr>
            <a:r>
              <a:rPr lang="en-US" dirty="0" smtClean="0"/>
              <a:t>If given the type of inheritance (i.e., autosomal dominant, autosomal recessive, X-linked dominant, or X-linked recessive), determine the genotypes of people within the pedigree (we’ve done this already in Part B #’s 4, 8, 13, 17) </a:t>
            </a:r>
          </a:p>
          <a:p>
            <a:pPr marL="514350" indent="-514350">
              <a:buAutoNum type="arabicPeriod"/>
            </a:pPr>
            <a:endParaRPr lang="en-US" dirty="0"/>
          </a:p>
        </p:txBody>
      </p:sp>
    </p:spTree>
    <p:extLst>
      <p:ext uri="{BB962C8B-B14F-4D97-AF65-F5344CB8AC3E}">
        <p14:creationId xmlns:p14="http://schemas.microsoft.com/office/powerpoint/2010/main" val="3433776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9194" y="767534"/>
            <a:ext cx="10515600" cy="4351338"/>
          </a:xfrm>
        </p:spPr>
        <p:txBody>
          <a:bodyPr>
            <a:normAutofit/>
          </a:bodyPr>
          <a:lstStyle/>
          <a:p>
            <a:pPr marL="0" indent="0">
              <a:buNone/>
            </a:pPr>
            <a:r>
              <a:rPr lang="en-US" dirty="0" smtClean="0"/>
              <a:t>2. Determine if a trait shown in a pedigree displays a recessive or dominant pattern of inheritance</a:t>
            </a:r>
          </a:p>
          <a:p>
            <a:pPr lvl="1"/>
            <a:r>
              <a:rPr lang="en-US" sz="2800" dirty="0" smtClean="0"/>
              <a:t>Skipping generations </a:t>
            </a:r>
            <a:r>
              <a:rPr lang="en-US" sz="2800" dirty="0" smtClean="0">
                <a:sym typeface="Wingdings" panose="05000000000000000000" pitchFamily="2" charset="2"/>
              </a:rPr>
              <a:t> recessive</a:t>
            </a:r>
          </a:p>
          <a:p>
            <a:pPr lvl="1"/>
            <a:r>
              <a:rPr lang="en-US" sz="2800" dirty="0" smtClean="0">
                <a:sym typeface="Wingdings" panose="05000000000000000000" pitchFamily="2" charset="2"/>
              </a:rPr>
              <a:t>Not skipping generations  dominant</a:t>
            </a:r>
            <a:endParaRPr lang="en-US" sz="2800" dirty="0"/>
          </a:p>
        </p:txBody>
      </p:sp>
    </p:spTree>
    <p:extLst>
      <p:ext uri="{BB962C8B-B14F-4D97-AF65-F5344CB8AC3E}">
        <p14:creationId xmlns:p14="http://schemas.microsoft.com/office/powerpoint/2010/main" val="140050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19785"/>
            <a:ext cx="9768840" cy="4351338"/>
          </a:xfrm>
        </p:spPr>
        <p:txBody>
          <a:bodyPr>
            <a:normAutofit/>
          </a:bodyPr>
          <a:lstStyle/>
          <a:p>
            <a:pPr marL="0" indent="0">
              <a:buNone/>
            </a:pPr>
            <a:r>
              <a:rPr lang="en-US" dirty="0" smtClean="0"/>
              <a:t>3. Determine if a trait shown in a pedigree displays an autosomal or X-linked pattern of inheritance</a:t>
            </a:r>
          </a:p>
          <a:p>
            <a:pPr lvl="1"/>
            <a:r>
              <a:rPr lang="en-US" sz="2800" dirty="0" smtClean="0"/>
              <a:t>Approximately the same number of males and females </a:t>
            </a:r>
            <a:r>
              <a:rPr lang="en-US" sz="2800" dirty="0" smtClean="0">
                <a:sym typeface="Wingdings" panose="05000000000000000000" pitchFamily="2" charset="2"/>
              </a:rPr>
              <a:t> Autosomal</a:t>
            </a:r>
            <a:endParaRPr lang="en-US" sz="2800" dirty="0" smtClean="0"/>
          </a:p>
          <a:p>
            <a:pPr lvl="1"/>
            <a:r>
              <a:rPr lang="en-US" sz="2800" dirty="0" smtClean="0"/>
              <a:t>More males than females </a:t>
            </a:r>
            <a:r>
              <a:rPr lang="en-US" sz="2800" dirty="0" smtClean="0">
                <a:sym typeface="Wingdings" panose="05000000000000000000" pitchFamily="2" charset="2"/>
              </a:rPr>
              <a:t> X-linked</a:t>
            </a:r>
            <a:endParaRPr lang="en-US" sz="2800" dirty="0"/>
          </a:p>
        </p:txBody>
      </p:sp>
    </p:spTree>
    <p:extLst>
      <p:ext uri="{BB962C8B-B14F-4D97-AF65-F5344CB8AC3E}">
        <p14:creationId xmlns:p14="http://schemas.microsoft.com/office/powerpoint/2010/main" val="2644587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How can we track the inheritance of a trait through multiple generations?</a:t>
            </a:r>
            <a:endParaRPr lang="en-US" dirty="0"/>
          </a:p>
        </p:txBody>
      </p:sp>
      <p:sp>
        <p:nvSpPr>
          <p:cNvPr id="3" name="Content Placeholder 2"/>
          <p:cNvSpPr>
            <a:spLocks noGrp="1"/>
          </p:cNvSpPr>
          <p:nvPr>
            <p:ph idx="1"/>
          </p:nvPr>
        </p:nvSpPr>
        <p:spPr/>
        <p:txBody>
          <a:bodyPr/>
          <a:lstStyle/>
          <a:p>
            <a:pPr marL="514350" indent="-514350">
              <a:buAutoNum type="arabicPeriod"/>
            </a:pPr>
            <a:r>
              <a:rPr lang="en-US" dirty="0" smtClean="0"/>
              <a:t>We can use a pedigree chart!</a:t>
            </a:r>
          </a:p>
          <a:p>
            <a:pPr marL="514350" indent="-514350">
              <a:buAutoNum type="arabicPeriod"/>
            </a:pPr>
            <a:r>
              <a:rPr lang="en-US" dirty="0" smtClean="0"/>
              <a:t>Symbols used in a pedigree</a:t>
            </a:r>
            <a:endParaRPr lang="en-US" dirty="0"/>
          </a:p>
        </p:txBody>
      </p:sp>
      <p:pic>
        <p:nvPicPr>
          <p:cNvPr id="4" name="Picture 3"/>
          <p:cNvPicPr/>
          <p:nvPr/>
        </p:nvPicPr>
        <p:blipFill>
          <a:blip r:embed="rId2" cstate="print"/>
          <a:srcRect/>
          <a:stretch>
            <a:fillRect/>
          </a:stretch>
        </p:blipFill>
        <p:spPr bwMode="auto">
          <a:xfrm>
            <a:off x="5523546" y="2474549"/>
            <a:ext cx="5830254" cy="3547428"/>
          </a:xfrm>
          <a:prstGeom prst="rect">
            <a:avLst/>
          </a:prstGeom>
          <a:noFill/>
          <a:ln w="9525">
            <a:noFill/>
            <a:miter lim="800000"/>
            <a:headEnd/>
            <a:tailEnd/>
          </a:ln>
        </p:spPr>
      </p:pic>
    </p:spTree>
    <p:extLst>
      <p:ext uri="{BB962C8B-B14F-4D97-AF65-F5344CB8AC3E}">
        <p14:creationId xmlns:p14="http://schemas.microsoft.com/office/powerpoint/2010/main" val="27053132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1183" y="508635"/>
            <a:ext cx="10515600" cy="4351338"/>
          </a:xfrm>
        </p:spPr>
        <p:txBody>
          <a:bodyPr/>
          <a:lstStyle/>
          <a:p>
            <a:pPr marL="0" indent="0">
              <a:buNone/>
            </a:pPr>
            <a:r>
              <a:rPr lang="en-US" dirty="0" smtClean="0"/>
              <a:t>4. Sample Question</a:t>
            </a:r>
          </a:p>
          <a:p>
            <a:pPr marL="0" indent="0">
              <a:buNone/>
            </a:pPr>
            <a:r>
              <a:rPr lang="en-US" dirty="0"/>
              <a:t>	</a:t>
            </a:r>
            <a:r>
              <a:rPr lang="en-US" dirty="0" smtClean="0"/>
              <a:t>-Dominant or recessive?</a:t>
            </a:r>
          </a:p>
          <a:p>
            <a:pPr marL="0" indent="0">
              <a:buNone/>
            </a:pPr>
            <a:r>
              <a:rPr lang="en-US" dirty="0"/>
              <a:t>	</a:t>
            </a:r>
            <a:r>
              <a:rPr lang="en-US" dirty="0" smtClean="0"/>
              <a:t>-Autosomal or X-linked?</a:t>
            </a:r>
          </a:p>
          <a:p>
            <a:pPr marL="0" indent="0">
              <a:buNone/>
            </a:pPr>
            <a:endParaRPr lang="en-US" dirty="0"/>
          </a:p>
        </p:txBody>
      </p:sp>
      <p:pic>
        <p:nvPicPr>
          <p:cNvPr id="4" name="Picture 3" descr="Image result for autosomal dominant pedigree"/>
          <p:cNvPicPr/>
          <p:nvPr/>
        </p:nvPicPr>
        <p:blipFill>
          <a:blip r:embed="rId2" cstate="print"/>
          <a:srcRect/>
          <a:stretch>
            <a:fillRect/>
          </a:stretch>
        </p:blipFill>
        <p:spPr bwMode="auto">
          <a:xfrm>
            <a:off x="5205005" y="508635"/>
            <a:ext cx="6172744" cy="3371034"/>
          </a:xfrm>
          <a:prstGeom prst="rect">
            <a:avLst/>
          </a:prstGeom>
          <a:noFill/>
          <a:ln w="9525">
            <a:noFill/>
            <a:miter lim="800000"/>
            <a:headEnd/>
            <a:tailEnd/>
          </a:ln>
        </p:spPr>
      </p:pic>
    </p:spTree>
    <p:extLst>
      <p:ext uri="{BB962C8B-B14F-4D97-AF65-F5344CB8AC3E}">
        <p14:creationId xmlns:p14="http://schemas.microsoft.com/office/powerpoint/2010/main" val="2657304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440" y="702220"/>
            <a:ext cx="10515600" cy="4351338"/>
          </a:xfrm>
        </p:spPr>
        <p:txBody>
          <a:bodyPr/>
          <a:lstStyle/>
          <a:p>
            <a:pPr marL="0" indent="0">
              <a:buNone/>
            </a:pPr>
            <a:r>
              <a:rPr lang="en-US" dirty="0"/>
              <a:t>5</a:t>
            </a:r>
            <a:r>
              <a:rPr lang="en-US" dirty="0" smtClean="0"/>
              <a:t>. Sample Question</a:t>
            </a:r>
          </a:p>
          <a:p>
            <a:pPr marL="0" indent="0">
              <a:buNone/>
            </a:pPr>
            <a:r>
              <a:rPr lang="en-US" dirty="0" smtClean="0"/>
              <a:t>	-Dominant or recessive?</a:t>
            </a:r>
          </a:p>
          <a:p>
            <a:pPr marL="0" indent="0">
              <a:buNone/>
            </a:pPr>
            <a:r>
              <a:rPr lang="en-US" dirty="0" smtClean="0"/>
              <a:t>	-Autosomal or X-linked?</a:t>
            </a:r>
            <a:endParaRPr lang="en-US" dirty="0" smtClean="0"/>
          </a:p>
        </p:txBody>
      </p:sp>
      <p:pic>
        <p:nvPicPr>
          <p:cNvPr id="4" name="Picture 3"/>
          <p:cNvPicPr/>
          <p:nvPr/>
        </p:nvPicPr>
        <p:blipFill>
          <a:blip r:embed="rId2" cstate="print"/>
          <a:srcRect/>
          <a:stretch>
            <a:fillRect/>
          </a:stretch>
        </p:blipFill>
        <p:spPr bwMode="auto">
          <a:xfrm>
            <a:off x="6804842" y="572975"/>
            <a:ext cx="4183198" cy="4609828"/>
          </a:xfrm>
          <a:prstGeom prst="rect">
            <a:avLst/>
          </a:prstGeom>
          <a:noFill/>
          <a:ln w="9525">
            <a:noFill/>
            <a:miter lim="800000"/>
            <a:headEnd/>
            <a:tailEnd/>
          </a:ln>
        </p:spPr>
      </p:pic>
    </p:spTree>
    <p:extLst>
      <p:ext uri="{BB962C8B-B14F-4D97-AF65-F5344CB8AC3E}">
        <p14:creationId xmlns:p14="http://schemas.microsoft.com/office/powerpoint/2010/main" val="10987768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46315" y="649969"/>
            <a:ext cx="3224348" cy="4351338"/>
          </a:xfrm>
        </p:spPr>
        <p:txBody>
          <a:bodyPr/>
          <a:lstStyle/>
          <a:p>
            <a:pPr marL="0" indent="0">
              <a:buNone/>
            </a:pPr>
            <a:r>
              <a:rPr lang="en-US" dirty="0"/>
              <a:t>6</a:t>
            </a:r>
            <a:r>
              <a:rPr lang="en-US" dirty="0" smtClean="0"/>
              <a:t>. Sample Question</a:t>
            </a:r>
          </a:p>
          <a:p>
            <a:pPr marL="0" indent="0">
              <a:buNone/>
            </a:pPr>
            <a:r>
              <a:rPr lang="en-US" dirty="0" smtClean="0"/>
              <a:t>	-Dominant or 	recessive?</a:t>
            </a:r>
          </a:p>
          <a:p>
            <a:pPr marL="0" indent="0">
              <a:buNone/>
            </a:pPr>
            <a:r>
              <a:rPr lang="en-US" dirty="0" smtClean="0"/>
              <a:t>	-Autosomal or 	X-linked?</a:t>
            </a:r>
          </a:p>
          <a:p>
            <a:endParaRPr lang="en-US" dirty="0"/>
          </a:p>
        </p:txBody>
      </p:sp>
      <p:pic>
        <p:nvPicPr>
          <p:cNvPr id="6" name="Picture 5" descr="Image result for x-linked recessive pedigree"/>
          <p:cNvPicPr/>
          <p:nvPr/>
        </p:nvPicPr>
        <p:blipFill>
          <a:blip r:embed="rId2" cstate="print"/>
          <a:srcRect/>
          <a:stretch>
            <a:fillRect/>
          </a:stretch>
        </p:blipFill>
        <p:spPr bwMode="auto">
          <a:xfrm>
            <a:off x="3788228" y="374854"/>
            <a:ext cx="7824651" cy="3243558"/>
          </a:xfrm>
          <a:prstGeom prst="rect">
            <a:avLst/>
          </a:prstGeom>
          <a:noFill/>
          <a:ln w="9525">
            <a:noFill/>
            <a:miter lim="800000"/>
            <a:headEnd/>
            <a:tailEnd/>
          </a:ln>
        </p:spPr>
      </p:pic>
    </p:spTree>
    <p:extLst>
      <p:ext uri="{BB962C8B-B14F-4D97-AF65-F5344CB8AC3E}">
        <p14:creationId xmlns:p14="http://schemas.microsoft.com/office/powerpoint/2010/main" val="33629663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7571" y="467088"/>
            <a:ext cx="10515600" cy="4351338"/>
          </a:xfrm>
        </p:spPr>
        <p:txBody>
          <a:bodyPr/>
          <a:lstStyle/>
          <a:p>
            <a:pPr marL="0" indent="0">
              <a:buNone/>
            </a:pPr>
            <a:r>
              <a:rPr lang="en-US" dirty="0" smtClean="0"/>
              <a:t>7. Drawing a pedigree if given information about the members of a family…</a:t>
            </a:r>
          </a:p>
          <a:p>
            <a:pPr marL="0" indent="0">
              <a:buNone/>
            </a:pPr>
            <a:r>
              <a:rPr lang="en-US" dirty="0" smtClean="0"/>
              <a:t>Sample Question: Tracking albinism through a family. </a:t>
            </a:r>
          </a:p>
          <a:p>
            <a:pPr marL="0" indent="0">
              <a:buNone/>
            </a:pPr>
            <a:r>
              <a:rPr lang="en-US" dirty="0"/>
              <a:t>One couple has a son and a daughter with normal pigmentation. Another couple has one son and two daughters with normal pigmentation. The daughter from the first couple has three children with the son of the second couple. Their son and one daughter have albinism; their other daughter has normal pigmentation.</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064541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93659"/>
            <a:ext cx="10515600" cy="4351338"/>
          </a:xfrm>
        </p:spPr>
        <p:txBody>
          <a:bodyPr/>
          <a:lstStyle/>
          <a:p>
            <a:pPr marL="0" indent="0">
              <a:buNone/>
            </a:pPr>
            <a:r>
              <a:rPr lang="en-US" dirty="0" smtClean="0"/>
              <a:t>3. Labeling generations and individual people in a pedigree</a:t>
            </a:r>
            <a:endParaRPr lang="en-US" dirty="0"/>
          </a:p>
        </p:txBody>
      </p:sp>
      <p:pic>
        <p:nvPicPr>
          <p:cNvPr id="4" name="Picture 3"/>
          <p:cNvPicPr/>
          <p:nvPr/>
        </p:nvPicPr>
        <p:blipFill>
          <a:blip r:embed="rId2" cstate="print"/>
          <a:srcRect/>
          <a:stretch>
            <a:fillRect/>
          </a:stretch>
        </p:blipFill>
        <p:spPr bwMode="auto">
          <a:xfrm>
            <a:off x="2808515" y="1567544"/>
            <a:ext cx="6335484" cy="3866604"/>
          </a:xfrm>
          <a:prstGeom prst="rect">
            <a:avLst/>
          </a:prstGeom>
          <a:noFill/>
          <a:ln w="9525">
            <a:noFill/>
            <a:miter lim="800000"/>
            <a:headEnd/>
            <a:tailEnd/>
          </a:ln>
        </p:spPr>
      </p:pic>
    </p:spTree>
    <p:extLst>
      <p:ext uri="{BB962C8B-B14F-4D97-AF65-F5344CB8AC3E}">
        <p14:creationId xmlns:p14="http://schemas.microsoft.com/office/powerpoint/2010/main" val="1826841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What types of traits are shown in pedigrees?</a:t>
            </a:r>
            <a:endParaRPr lang="en-US" dirty="0"/>
          </a:p>
        </p:txBody>
      </p:sp>
      <p:sp>
        <p:nvSpPr>
          <p:cNvPr id="3" name="Content Placeholder 2"/>
          <p:cNvSpPr>
            <a:spLocks noGrp="1"/>
          </p:cNvSpPr>
          <p:nvPr>
            <p:ph idx="1"/>
          </p:nvPr>
        </p:nvSpPr>
        <p:spPr>
          <a:xfrm>
            <a:off x="511628" y="1812562"/>
            <a:ext cx="6333309" cy="4351338"/>
          </a:xfrm>
        </p:spPr>
        <p:txBody>
          <a:bodyPr/>
          <a:lstStyle/>
          <a:p>
            <a:pPr marL="514350" indent="-514350">
              <a:buAutoNum type="arabicPeriod"/>
            </a:pPr>
            <a:r>
              <a:rPr lang="en-US" b="1" dirty="0" smtClean="0"/>
              <a:t>Autosomal dominant traits: </a:t>
            </a:r>
            <a:r>
              <a:rPr lang="en-US" dirty="0" smtClean="0"/>
              <a:t>controlled by a dominant allele on an autosome (ex: widow’s peak)</a:t>
            </a:r>
          </a:p>
          <a:p>
            <a:pPr marL="514350" indent="-514350">
              <a:buAutoNum type="arabicPeriod" startAt="2"/>
            </a:pPr>
            <a:r>
              <a:rPr lang="en-US" dirty="0" smtClean="0"/>
              <a:t>Allele labels:</a:t>
            </a:r>
          </a:p>
          <a:p>
            <a:pPr marL="0" indent="0">
              <a:buNone/>
            </a:pPr>
            <a:endParaRPr lang="en-US" dirty="0"/>
          </a:p>
        </p:txBody>
      </p:sp>
      <p:pic>
        <p:nvPicPr>
          <p:cNvPr id="4" name="Picture 3" descr="Image result for widow's peak vs straight hairline"/>
          <p:cNvPicPr/>
          <p:nvPr/>
        </p:nvPicPr>
        <p:blipFill>
          <a:blip r:embed="rId2" cstate="print"/>
          <a:srcRect/>
          <a:stretch>
            <a:fillRect/>
          </a:stretch>
        </p:blipFill>
        <p:spPr bwMode="auto">
          <a:xfrm>
            <a:off x="7273030" y="1690688"/>
            <a:ext cx="4337822" cy="1653540"/>
          </a:xfrm>
          <a:prstGeom prst="rect">
            <a:avLst/>
          </a:prstGeom>
          <a:noFill/>
          <a:ln w="9525">
            <a:noFill/>
            <a:miter lim="800000"/>
            <a:headEnd/>
            <a:tailEnd/>
          </a:ln>
        </p:spPr>
      </p:pic>
      <p:pic>
        <p:nvPicPr>
          <p:cNvPr id="5" name="Picture 4"/>
          <p:cNvPicPr>
            <a:picLocks noChangeAspect="1"/>
          </p:cNvPicPr>
          <p:nvPr/>
        </p:nvPicPr>
        <p:blipFill>
          <a:blip r:embed="rId3"/>
          <a:stretch>
            <a:fillRect/>
          </a:stretch>
        </p:blipFill>
        <p:spPr>
          <a:xfrm>
            <a:off x="838200" y="3716926"/>
            <a:ext cx="10611691" cy="1612719"/>
          </a:xfrm>
          <a:prstGeom prst="rect">
            <a:avLst/>
          </a:prstGeom>
        </p:spPr>
      </p:pic>
    </p:spTree>
    <p:extLst>
      <p:ext uri="{BB962C8B-B14F-4D97-AF65-F5344CB8AC3E}">
        <p14:creationId xmlns:p14="http://schemas.microsoft.com/office/powerpoint/2010/main" val="2713080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0635" y="636905"/>
            <a:ext cx="5288280" cy="4351338"/>
          </a:xfrm>
        </p:spPr>
        <p:txBody>
          <a:bodyPr/>
          <a:lstStyle/>
          <a:p>
            <a:pPr marL="0" indent="0">
              <a:buNone/>
            </a:pPr>
            <a:r>
              <a:rPr lang="en-US" dirty="0" smtClean="0"/>
              <a:t>3. Determining genotypes on an autosomal dominant pedigree:</a:t>
            </a:r>
          </a:p>
          <a:p>
            <a:pPr marL="0" indent="0">
              <a:buNone/>
            </a:pPr>
            <a:endParaRPr lang="en-US" dirty="0"/>
          </a:p>
          <a:p>
            <a:pPr marL="0" indent="0">
              <a:buNone/>
            </a:pPr>
            <a:r>
              <a:rPr lang="en-US" b="1" dirty="0" smtClean="0"/>
              <a:t>I-1 and II-2: </a:t>
            </a:r>
            <a:r>
              <a:rPr lang="en-US" dirty="0" smtClean="0"/>
              <a:t>aa</a:t>
            </a:r>
          </a:p>
          <a:p>
            <a:pPr marL="0" indent="0">
              <a:buNone/>
            </a:pPr>
            <a:r>
              <a:rPr lang="en-US" b="1" dirty="0" smtClean="0"/>
              <a:t>I-2: </a:t>
            </a:r>
            <a:r>
              <a:rPr lang="en-US" dirty="0" smtClean="0"/>
              <a:t>Aa</a:t>
            </a:r>
          </a:p>
          <a:p>
            <a:pPr marL="0" indent="0">
              <a:buNone/>
            </a:pPr>
            <a:r>
              <a:rPr lang="en-US" b="1" dirty="0" smtClean="0"/>
              <a:t>II-2: </a:t>
            </a:r>
            <a:r>
              <a:rPr lang="en-US" dirty="0" smtClean="0"/>
              <a:t>Aa </a:t>
            </a:r>
            <a:r>
              <a:rPr lang="en-US" dirty="0" smtClean="0">
                <a:solidFill>
                  <a:srgbClr val="FF0000"/>
                </a:solidFill>
              </a:rPr>
              <a:t>(this is incorrectly written in your notes as just “A”… you need to fix it!)</a:t>
            </a:r>
            <a:endParaRPr lang="en-US" dirty="0" smtClean="0"/>
          </a:p>
          <a:p>
            <a:pPr marL="0" indent="0">
              <a:buNone/>
            </a:pPr>
            <a:endParaRPr lang="en-US" dirty="0"/>
          </a:p>
        </p:txBody>
      </p:sp>
      <p:pic>
        <p:nvPicPr>
          <p:cNvPr id="4" name="Picture 3"/>
          <p:cNvPicPr/>
          <p:nvPr/>
        </p:nvPicPr>
        <p:blipFill>
          <a:blip r:embed="rId2" cstate="print"/>
          <a:stretch>
            <a:fillRect/>
          </a:stretch>
        </p:blipFill>
        <p:spPr>
          <a:xfrm>
            <a:off x="7053942" y="1663610"/>
            <a:ext cx="4245429" cy="3128690"/>
          </a:xfrm>
          <a:prstGeom prst="rect">
            <a:avLst/>
          </a:prstGeom>
        </p:spPr>
      </p:pic>
    </p:spTree>
    <p:extLst>
      <p:ext uri="{BB962C8B-B14F-4D97-AF65-F5344CB8AC3E}">
        <p14:creationId xmlns:p14="http://schemas.microsoft.com/office/powerpoint/2010/main" val="15607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446" y="635454"/>
            <a:ext cx="4360817" cy="4351338"/>
          </a:xfrm>
        </p:spPr>
        <p:txBody>
          <a:bodyPr/>
          <a:lstStyle/>
          <a:p>
            <a:pPr marL="0" indent="0">
              <a:buNone/>
            </a:pPr>
            <a:r>
              <a:rPr lang="en-US" dirty="0" smtClean="0"/>
              <a:t>4. Example problem (identifying the genotypes of people shown in an autosomal dominant pedigree)</a:t>
            </a:r>
            <a:endParaRPr lang="en-US" dirty="0"/>
          </a:p>
        </p:txBody>
      </p:sp>
      <p:pic>
        <p:nvPicPr>
          <p:cNvPr id="4" name="Picture 3"/>
          <p:cNvPicPr/>
          <p:nvPr/>
        </p:nvPicPr>
        <p:blipFill>
          <a:blip r:embed="rId2" cstate="print"/>
          <a:srcRect/>
          <a:stretch>
            <a:fillRect/>
          </a:stretch>
        </p:blipFill>
        <p:spPr bwMode="auto">
          <a:xfrm>
            <a:off x="5473337" y="635454"/>
            <a:ext cx="6021978" cy="4668066"/>
          </a:xfrm>
          <a:prstGeom prst="rect">
            <a:avLst/>
          </a:prstGeom>
          <a:noFill/>
          <a:ln w="9525">
            <a:noFill/>
            <a:miter lim="800000"/>
            <a:headEnd/>
            <a:tailEnd/>
          </a:ln>
        </p:spPr>
      </p:pic>
    </p:spTree>
    <p:extLst>
      <p:ext uri="{BB962C8B-B14F-4D97-AF65-F5344CB8AC3E}">
        <p14:creationId xmlns:p14="http://schemas.microsoft.com/office/powerpoint/2010/main" val="3973160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6314" y="1040651"/>
            <a:ext cx="7260772" cy="4351338"/>
          </a:xfrm>
        </p:spPr>
        <p:txBody>
          <a:bodyPr/>
          <a:lstStyle/>
          <a:p>
            <a:pPr marL="0" indent="0">
              <a:buNone/>
            </a:pPr>
            <a:r>
              <a:rPr lang="en-US" dirty="0" smtClean="0"/>
              <a:t>5. </a:t>
            </a:r>
            <a:r>
              <a:rPr lang="en-US" b="1" dirty="0" smtClean="0"/>
              <a:t>Autosomal Recessive Traits: </a:t>
            </a:r>
            <a:r>
              <a:rPr lang="en-US" dirty="0" smtClean="0"/>
              <a:t>controlled by a recessive allele on an autosome</a:t>
            </a:r>
            <a:r>
              <a:rPr lang="en-US" b="1" dirty="0" smtClean="0"/>
              <a:t> </a:t>
            </a:r>
            <a:r>
              <a:rPr lang="en-US" dirty="0" smtClean="0"/>
              <a:t>(ex: hitchhiker’s thumb)</a:t>
            </a:r>
            <a:endParaRPr lang="en-US" dirty="0"/>
          </a:p>
          <a:p>
            <a:pPr marL="0" indent="0">
              <a:buNone/>
            </a:pPr>
            <a:r>
              <a:rPr lang="en-US" dirty="0" smtClean="0"/>
              <a:t>6. Allele Labels: </a:t>
            </a:r>
          </a:p>
        </p:txBody>
      </p:sp>
      <p:pic>
        <p:nvPicPr>
          <p:cNvPr id="4" name="Picture 3" descr="Image result for hitchhiker's thumb straight thumb"/>
          <p:cNvPicPr/>
          <p:nvPr/>
        </p:nvPicPr>
        <p:blipFill>
          <a:blip r:embed="rId2" cstate="print"/>
          <a:srcRect/>
          <a:stretch>
            <a:fillRect/>
          </a:stretch>
        </p:blipFill>
        <p:spPr bwMode="auto">
          <a:xfrm>
            <a:off x="7903029" y="349521"/>
            <a:ext cx="3685902" cy="2690949"/>
          </a:xfrm>
          <a:prstGeom prst="rect">
            <a:avLst/>
          </a:prstGeom>
          <a:noFill/>
          <a:ln w="9525">
            <a:noFill/>
            <a:miter lim="800000"/>
            <a:headEnd/>
            <a:tailEnd/>
          </a:ln>
        </p:spPr>
      </p:pic>
      <p:pic>
        <p:nvPicPr>
          <p:cNvPr id="5" name="Picture 4"/>
          <p:cNvPicPr>
            <a:picLocks noChangeAspect="1"/>
          </p:cNvPicPr>
          <p:nvPr/>
        </p:nvPicPr>
        <p:blipFill>
          <a:blip r:embed="rId3"/>
          <a:stretch>
            <a:fillRect/>
          </a:stretch>
        </p:blipFill>
        <p:spPr>
          <a:xfrm>
            <a:off x="446314" y="3216320"/>
            <a:ext cx="10697917" cy="1760629"/>
          </a:xfrm>
          <a:prstGeom prst="rect">
            <a:avLst/>
          </a:prstGeom>
        </p:spPr>
      </p:pic>
    </p:spTree>
    <p:extLst>
      <p:ext uri="{BB962C8B-B14F-4D97-AF65-F5344CB8AC3E}">
        <p14:creationId xmlns:p14="http://schemas.microsoft.com/office/powerpoint/2010/main" val="3171446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9194" y="597717"/>
            <a:ext cx="5301343" cy="4351338"/>
          </a:xfrm>
        </p:spPr>
        <p:txBody>
          <a:bodyPr/>
          <a:lstStyle/>
          <a:p>
            <a:pPr marL="0" indent="0">
              <a:buNone/>
            </a:pPr>
            <a:r>
              <a:rPr lang="en-US" dirty="0" smtClean="0"/>
              <a:t>7.</a:t>
            </a:r>
            <a:r>
              <a:rPr lang="en-US" dirty="0" smtClean="0"/>
              <a:t> Determining genotypes on an autosomal recessive pedigree:</a:t>
            </a:r>
          </a:p>
          <a:p>
            <a:pPr marL="0" indent="0">
              <a:buNone/>
            </a:pPr>
            <a:endParaRPr lang="en-US" dirty="0" smtClean="0"/>
          </a:p>
          <a:p>
            <a:pPr marL="0" indent="0">
              <a:buNone/>
            </a:pPr>
            <a:r>
              <a:rPr lang="en-US" b="1" dirty="0" smtClean="0"/>
              <a:t>II-1: </a:t>
            </a:r>
            <a:r>
              <a:rPr lang="en-US" dirty="0" smtClean="0"/>
              <a:t>aa</a:t>
            </a:r>
          </a:p>
          <a:p>
            <a:pPr marL="0" indent="0">
              <a:buNone/>
            </a:pPr>
            <a:r>
              <a:rPr lang="en-US" b="1" dirty="0" smtClean="0"/>
              <a:t>I-1 and I-2: </a:t>
            </a:r>
            <a:r>
              <a:rPr lang="en-US" dirty="0" smtClean="0"/>
              <a:t>Aa</a:t>
            </a:r>
          </a:p>
          <a:p>
            <a:pPr marL="0" indent="0">
              <a:buNone/>
            </a:pPr>
            <a:r>
              <a:rPr lang="en-US" b="1" dirty="0" smtClean="0"/>
              <a:t>II-2: </a:t>
            </a:r>
            <a:r>
              <a:rPr lang="en-US" dirty="0" smtClean="0"/>
              <a:t>AA or Aa</a:t>
            </a:r>
            <a:endParaRPr lang="en-US" dirty="0"/>
          </a:p>
        </p:txBody>
      </p:sp>
      <p:pic>
        <p:nvPicPr>
          <p:cNvPr id="4" name="Picture 3"/>
          <p:cNvPicPr/>
          <p:nvPr/>
        </p:nvPicPr>
        <p:blipFill>
          <a:blip r:embed="rId2" cstate="print"/>
          <a:stretch>
            <a:fillRect/>
          </a:stretch>
        </p:blipFill>
        <p:spPr>
          <a:xfrm>
            <a:off x="6729457" y="1071154"/>
            <a:ext cx="4622165" cy="3762104"/>
          </a:xfrm>
          <a:prstGeom prst="rect">
            <a:avLst/>
          </a:prstGeom>
        </p:spPr>
      </p:pic>
    </p:spTree>
    <p:extLst>
      <p:ext uri="{BB962C8B-B14F-4D97-AF65-F5344CB8AC3E}">
        <p14:creationId xmlns:p14="http://schemas.microsoft.com/office/powerpoint/2010/main" val="1779585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697" y="493214"/>
            <a:ext cx="4569823" cy="4351338"/>
          </a:xfrm>
        </p:spPr>
        <p:txBody>
          <a:bodyPr/>
          <a:lstStyle/>
          <a:p>
            <a:pPr marL="0" indent="0">
              <a:buNone/>
            </a:pPr>
            <a:r>
              <a:rPr lang="en-US" dirty="0"/>
              <a:t>8</a:t>
            </a:r>
            <a:r>
              <a:rPr lang="en-US" dirty="0" smtClean="0"/>
              <a:t>. Example problem (identifying the genotypes of people shown in an autosomal recessive pedigree)</a:t>
            </a:r>
          </a:p>
          <a:p>
            <a:endParaRPr lang="en-US" dirty="0"/>
          </a:p>
        </p:txBody>
      </p:sp>
      <p:pic>
        <p:nvPicPr>
          <p:cNvPr id="4" name="Picture 3" descr="Image result for autosomal recessive pedigree"/>
          <p:cNvPicPr/>
          <p:nvPr/>
        </p:nvPicPr>
        <p:blipFill>
          <a:blip r:embed="rId2" cstate="print"/>
          <a:srcRect/>
          <a:stretch>
            <a:fillRect/>
          </a:stretch>
        </p:blipFill>
        <p:spPr bwMode="auto">
          <a:xfrm>
            <a:off x="5303520" y="359750"/>
            <a:ext cx="6152605" cy="4146936"/>
          </a:xfrm>
          <a:prstGeom prst="rect">
            <a:avLst/>
          </a:prstGeom>
          <a:noFill/>
          <a:ln w="9525">
            <a:noFill/>
            <a:miter lim="800000"/>
            <a:headEnd/>
            <a:tailEnd/>
          </a:ln>
        </p:spPr>
      </p:pic>
    </p:spTree>
    <p:extLst>
      <p:ext uri="{BB962C8B-B14F-4D97-AF65-F5344CB8AC3E}">
        <p14:creationId xmlns:p14="http://schemas.microsoft.com/office/powerpoint/2010/main" val="24077042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TotalTime>
  <Words>615</Words>
  <Application>Microsoft Office PowerPoint</Application>
  <PresentationFormat>Widescreen</PresentationFormat>
  <Paragraphs>66</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Calibri Light</vt:lpstr>
      <vt:lpstr>Wingdings</vt:lpstr>
      <vt:lpstr>Office Theme</vt:lpstr>
      <vt:lpstr>Unit 7, Part 4 Notes: Pedigrees</vt:lpstr>
      <vt:lpstr>A. How can we track the inheritance of a trait through multiple generations?</vt:lpstr>
      <vt:lpstr>PowerPoint Presentation</vt:lpstr>
      <vt:lpstr>B. What types of traits are shown in pedigrees?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 What types of questions might I be asked about pedigrees on a test? </vt:lpstr>
      <vt:lpstr>PowerPoint Presentation</vt:lpstr>
      <vt:lpstr>PowerPoint Presentation</vt:lpstr>
      <vt:lpstr>PowerPoint Presentation</vt:lpstr>
      <vt:lpstr>PowerPoint Presentation</vt:lpstr>
      <vt:lpstr>PowerPoint Presentation</vt:lpstr>
      <vt:lpstr>PowerPoint Presentation</vt:lpstr>
    </vt:vector>
  </TitlesOfParts>
  <Company>Prince William County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7, Part 4 Notes: Pedigrees</dc:title>
  <dc:creator>Kathryn O. Krouse</dc:creator>
  <cp:lastModifiedBy>Kathryn O. Krouse</cp:lastModifiedBy>
  <cp:revision>12</cp:revision>
  <dcterms:created xsi:type="dcterms:W3CDTF">2017-03-27T12:26:25Z</dcterms:created>
  <dcterms:modified xsi:type="dcterms:W3CDTF">2017-03-27T13:31:51Z</dcterms:modified>
</cp:coreProperties>
</file>